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46" Target="slides/slide28.xml" Type="http://schemas.openxmlformats.org/officeDocument/2006/relationships/slide"/><Relationship Id="rId47" Target="slides/slide29.xml" Type="http://schemas.openxmlformats.org/officeDocument/2006/relationships/slide"/><Relationship Id="rId48" Target="slides/slide30.xml" Type="http://schemas.openxmlformats.org/officeDocument/2006/relationships/slide"/><Relationship Id="rId49" Target="slides/slide31.xml" Type="http://schemas.openxmlformats.org/officeDocument/2006/relationships/slide"/><Relationship Id="rId5" Target="tableStyles.xml" Type="http://schemas.openxmlformats.org/officeDocument/2006/relationships/tableStyles"/><Relationship Id="rId50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84777" y="-278143"/>
            <a:ext cx="5367445" cy="10843285"/>
          </a:xfrm>
          <a:prstGeom prst="rect">
            <a:avLst/>
          </a:prstGeom>
          <a:solidFill>
            <a:srgbClr val="FFF0CB"/>
          </a:solidFill>
        </p:spPr>
      </p:sp>
      <p:sp>
        <p:nvSpPr>
          <p:cNvPr name="AutoShape 3" id="3"/>
          <p:cNvSpPr/>
          <p:nvPr/>
        </p:nvSpPr>
        <p:spPr>
          <a:xfrm rot="0">
            <a:off x="15546055" y="5172489"/>
            <a:ext cx="1799783" cy="2895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82296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40402" y="962025"/>
            <a:ext cx="3218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30">
                <a:solidFill>
                  <a:srgbClr val="000000"/>
                </a:solidFill>
                <a:latin typeface="Montserrat Classic"/>
              </a:rPr>
              <a:t>KELOMPOK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27333" y="7850505"/>
            <a:ext cx="3131967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 spc="189">
                <a:solidFill>
                  <a:srgbClr val="000000"/>
                </a:solidFill>
                <a:latin typeface="Montserrat Classic"/>
              </a:rPr>
              <a:t>Web Design</a:t>
            </a:r>
          </a:p>
          <a:p>
            <a:pPr algn="r">
              <a:lnSpc>
                <a:spcPts val="3779"/>
              </a:lnSpc>
            </a:pPr>
            <a:r>
              <a:rPr lang="en-US" sz="2700" spc="189">
                <a:solidFill>
                  <a:srgbClr val="000000"/>
                </a:solidFill>
                <a:latin typeface="Montserrat Classic"/>
              </a:rPr>
              <a:t>and</a:t>
            </a:r>
          </a:p>
          <a:p>
            <a:pPr algn="r">
              <a:lnSpc>
                <a:spcPts val="3779"/>
              </a:lnSpc>
            </a:pPr>
            <a:r>
              <a:rPr lang="en-US" sz="2700" spc="189">
                <a:solidFill>
                  <a:srgbClr val="000000"/>
                </a:solidFill>
                <a:latin typeface="Montserrat Classic"/>
              </a:rPr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36364"/>
            <a:ext cx="16230600" cy="74142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42305"/>
            <a:ext cx="16230600" cy="74023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628" b="87"/>
          <a:stretch>
            <a:fillRect/>
          </a:stretch>
        </p:blipFill>
        <p:spPr>
          <a:xfrm flipH="false" flipV="false" rot="0">
            <a:off x="1028700" y="1448246"/>
            <a:ext cx="15966210" cy="73840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628" b="0"/>
          <a:stretch>
            <a:fillRect/>
          </a:stretch>
        </p:blipFill>
        <p:spPr>
          <a:xfrm flipH="false" flipV="false" rot="0">
            <a:off x="1028700" y="1448246"/>
            <a:ext cx="15966210" cy="7390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54187"/>
            <a:ext cx="16230600" cy="73786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6313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7469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7086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177507"/>
            <a:ext cx="16230600" cy="77350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6490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84777" y="-260528"/>
            <a:ext cx="5388973" cy="1080805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5400000">
            <a:off x="11668410" y="4078320"/>
            <a:ext cx="8174056" cy="221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88"/>
              </a:lnSpc>
            </a:pPr>
            <a:r>
              <a:rPr lang="en-US" sz="6975" spc="62">
                <a:solidFill>
                  <a:srgbClr val="4C7031"/>
                </a:solidFill>
                <a:latin typeface="Montserrat Classic Bold"/>
              </a:rPr>
              <a:t>ANGGOTA KELOMPOK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85461"/>
            <a:ext cx="828996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288">
                <a:solidFill>
                  <a:srgbClr val="000000"/>
                </a:solidFill>
                <a:latin typeface="Montserrat Classic Bold"/>
              </a:rPr>
              <a:t>Kelompok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19850"/>
            <a:ext cx="11187724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- Al</a:t>
            </a:r>
            <a:r>
              <a:rPr lang="en-US" sz="3000" spc="30">
                <a:solidFill>
                  <a:srgbClr val="000000"/>
                </a:solidFill>
                <a:latin typeface="Montserrat Light"/>
              </a:rPr>
              <a:t>exander Bryan Wiratman / 00000036371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- Giany Caroline Theresia Limanauw / 00000037516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- Juan Richard Harmel / 00000035131 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- Marco Viriyatama / 00000035986 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Montserrat Light"/>
              </a:rPr>
              <a:t>- Monica Cornelia / 00000037164 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416641" y="1085461"/>
            <a:ext cx="1799783" cy="2895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41729"/>
            <a:ext cx="3980977" cy="39809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8201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8784" y="1227101"/>
            <a:ext cx="16410431" cy="78327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3495" y="1209435"/>
            <a:ext cx="16521009" cy="78681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54187"/>
            <a:ext cx="16230600" cy="73786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7588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31618"/>
            <a:ext cx="16230600" cy="66277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6193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790318"/>
            <a:ext cx="16230600" cy="67063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77602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17223"/>
            <a:ext cx="16230600" cy="7841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6607" y="-210821"/>
            <a:ext cx="5123117" cy="1073759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-5400000">
            <a:off x="-1795890" y="4520416"/>
            <a:ext cx="817405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>
                <a:solidFill>
                  <a:srgbClr val="4C7031"/>
                </a:solidFill>
                <a:latin typeface="Montserrat Classic Bold"/>
              </a:rPr>
              <a:t>KOSTHOST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4486" y="4008923"/>
            <a:ext cx="11214814" cy="220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7200" spc="532">
                <a:solidFill>
                  <a:srgbClr val="000000"/>
                </a:solidFill>
                <a:latin typeface="Montserrat Classic Bold"/>
              </a:rPr>
              <a:t>Deskripsi</a:t>
            </a:r>
          </a:p>
          <a:p>
            <a:pPr algn="r">
              <a:lnSpc>
                <a:spcPts val="8640"/>
              </a:lnSpc>
            </a:pPr>
            <a:r>
              <a:rPr lang="en-US" sz="7200" spc="532">
                <a:solidFill>
                  <a:srgbClr val="000000"/>
                </a:solidFill>
                <a:latin typeface="Montserrat Classic Bold"/>
              </a:rPr>
              <a:t>Website kami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5538" y="1300469"/>
            <a:ext cx="16053762" cy="76860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1797" y="1252196"/>
            <a:ext cx="16230600" cy="77826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18918" y="1369726"/>
            <a:ext cx="15740382" cy="7547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58477" y="-225549"/>
            <a:ext cx="9355529" cy="5354571"/>
          </a:xfrm>
          <a:prstGeom prst="rect">
            <a:avLst/>
          </a:prstGeom>
          <a:solidFill>
            <a:srgbClr val="FFF0C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99938"/>
            <a:ext cx="7333711" cy="3543542"/>
            <a:chOff x="0" y="0"/>
            <a:chExt cx="9778281" cy="47247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90148"/>
              <a:ext cx="977828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"/>
                </a:rPr>
                <a:t>KOSTHOST MERUPAKAN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33873"/>
              <a:ext cx="9778281" cy="299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ontserrat Light"/>
                </a:rPr>
                <a:t>Ap</a:t>
              </a:r>
              <a:r>
                <a:rPr lang="en-US" sz="3000" spc="30">
                  <a:solidFill>
                    <a:srgbClr val="000000"/>
                  </a:solidFill>
                  <a:latin typeface="Montserrat Light"/>
                </a:rPr>
                <a:t>likasi berbasis web yang bergerak di bidang jasa sewa kost, menghubungkan antara pencari kost dan pemilik kost.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0"/>
              <a:ext cx="2399710" cy="38607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6333105"/>
            <a:ext cx="7333711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63">
                <a:solidFill>
                  <a:srgbClr val="000000"/>
                </a:solidFill>
                <a:latin typeface="Montserrat Classic"/>
              </a:rPr>
              <a:t>INFO</a:t>
            </a:r>
            <a:r>
              <a:rPr lang="en-US" sz="3300" spc="363">
                <a:solidFill>
                  <a:srgbClr val="000000"/>
                </a:solidFill>
                <a:latin typeface="Montserrat Classic"/>
              </a:rPr>
              <a:t>RMASI DATA KOST YANG LENGKAP</a:t>
            </a:r>
          </a:p>
          <a:p>
            <a:pPr>
              <a:lnSpc>
                <a:spcPts val="46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84740"/>
            <a:ext cx="733371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9"/>
              </a:lnSpc>
            </a:pPr>
            <a:r>
              <a:rPr lang="en-US" sz="2099" spc="20">
                <a:solidFill>
                  <a:srgbClr val="000000"/>
                </a:solidFill>
                <a:latin typeface="Montserrat Light"/>
              </a:rPr>
              <a:t>Kami berusaha untuk memberikan informasi yang lengkap akan keberadaan kost yang ada di beberapa kota besar di Indonesia.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28700" y="5924308"/>
            <a:ext cx="1799783" cy="2895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9925589" y="6333105"/>
            <a:ext cx="7333711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 spc="363">
                <a:solidFill>
                  <a:srgbClr val="000000"/>
                </a:solidFill>
                <a:latin typeface="Montserrat Classic"/>
              </a:rPr>
              <a:t>PENGHUBUNG PEMILIK DAN PENCARI K</a:t>
            </a:r>
            <a:r>
              <a:rPr lang="en-US" sz="3300" spc="363">
                <a:solidFill>
                  <a:srgbClr val="000000"/>
                </a:solidFill>
                <a:latin typeface="Montserrat Classic"/>
              </a:rPr>
              <a:t>OST</a:t>
            </a:r>
          </a:p>
          <a:p>
            <a:pPr algn="r">
              <a:lnSpc>
                <a:spcPts val="46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925589" y="7565640"/>
            <a:ext cx="7333711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2200" spc="21">
                <a:solidFill>
                  <a:srgbClr val="000000"/>
                </a:solidFill>
                <a:latin typeface="Montserrat Light"/>
              </a:rPr>
              <a:t>I</a:t>
            </a:r>
            <a:r>
              <a:rPr lang="en-US" sz="2200" spc="21">
                <a:solidFill>
                  <a:srgbClr val="000000"/>
                </a:solidFill>
                <a:latin typeface="Montserrat Light"/>
              </a:rPr>
              <a:t>novasi yang kami lakukan bertujuan untuk memberikan kenyamanan dan kemudahan bagi penyewa dan pemilik kost agar dapat saling terhubung.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5459517" y="5924308"/>
            <a:ext cx="1799783" cy="2895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3" id="13"/>
          <p:cNvSpPr/>
          <p:nvPr/>
        </p:nvSpPr>
        <p:spPr>
          <a:xfrm rot="0">
            <a:off x="-463644" y="5129023"/>
            <a:ext cx="19215287" cy="28955"/>
          </a:xfrm>
          <a:prstGeom prst="rect">
            <a:avLst/>
          </a:prstGeom>
          <a:solidFill>
            <a:srgbClr val="000000">
              <a:alpha val="9804"/>
            </a:srgbClr>
          </a:solidFill>
        </p:spPr>
      </p:sp>
      <p:sp>
        <p:nvSpPr>
          <p:cNvPr name="AutoShape 14" id="14"/>
          <p:cNvSpPr/>
          <p:nvPr/>
        </p:nvSpPr>
        <p:spPr>
          <a:xfrm rot="-5400000">
            <a:off x="2723886" y="5129023"/>
            <a:ext cx="12840227" cy="28955"/>
          </a:xfrm>
          <a:prstGeom prst="rect">
            <a:avLst/>
          </a:prstGeom>
          <a:solidFill>
            <a:srgbClr val="000000">
              <a:alpha val="9804"/>
            </a:srgbClr>
          </a:solid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076508" y="70023"/>
            <a:ext cx="5031873" cy="5031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64222" y="-234106"/>
            <a:ext cx="4992652" cy="1075521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50730" y="1679486"/>
            <a:ext cx="4667776" cy="2649230"/>
            <a:chOff x="0" y="0"/>
            <a:chExt cx="6223702" cy="353230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6223702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900" spc="288">
                  <a:solidFill>
                    <a:srgbClr val="000000"/>
                  </a:solidFill>
                  <a:latin typeface="Montserrat Classic Bold"/>
                </a:rPr>
                <a:t>MENCARI KOST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93906"/>
              <a:ext cx="6223702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Pencari Kost dapat mencari kost sesuai dengan kriteria yang diinginkan berdasarkan Lokasi Kost.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1712686" y="4153852"/>
            <a:ext cx="8087127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6000" spc="174">
                <a:solidFill>
                  <a:srgbClr val="4C7031"/>
                </a:solidFill>
                <a:latin typeface="Montserrat Classic Bold"/>
              </a:rPr>
              <a:t>FITUR KOSTHOST</a:t>
            </a:r>
          </a:p>
          <a:p>
            <a:pPr>
              <a:lnSpc>
                <a:spcPts val="7860"/>
              </a:lnSpc>
            </a:pPr>
            <a:r>
              <a:rPr lang="en-US" sz="6000" spc="174">
                <a:solidFill>
                  <a:srgbClr val="4C7031"/>
                </a:solidFill>
                <a:latin typeface="Montserrat Classic Bold"/>
              </a:rPr>
              <a:t>(PENCARI KOST)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620899" y="1679486"/>
            <a:ext cx="4667776" cy="3115955"/>
            <a:chOff x="0" y="0"/>
            <a:chExt cx="6223702" cy="415460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6223702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900" spc="288">
                  <a:solidFill>
                    <a:srgbClr val="000000"/>
                  </a:solidFill>
                  <a:latin typeface="Montserrat Classic Bold"/>
                </a:rPr>
                <a:t>BOOKING KOST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93906"/>
              <a:ext cx="6223702" cy="306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Pencari Kost dapat melakukan booking kost yang diinginkan sehingga pemilik dapat  segera menghubungi pencari kost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50730" y="5959469"/>
            <a:ext cx="4667776" cy="2683520"/>
            <a:chOff x="0" y="0"/>
            <a:chExt cx="6223702" cy="35780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223702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900" spc="288">
                  <a:solidFill>
                    <a:srgbClr val="000000"/>
                  </a:solidFill>
                  <a:latin typeface="Montserrat Classic Bold"/>
                </a:rPr>
                <a:t>PROFIL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88826"/>
              <a:ext cx="6223702" cy="248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Pencari kost dapat melihat dan mengedit data diri seperti nama, tanggal lahir, dan nomor telepon.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20899" y="5959469"/>
            <a:ext cx="4667776" cy="2683520"/>
            <a:chOff x="0" y="0"/>
            <a:chExt cx="6223702" cy="35780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223702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20"/>
                </a:lnSpc>
              </a:pPr>
              <a:r>
                <a:rPr lang="en-US" sz="3600" spc="266">
                  <a:solidFill>
                    <a:srgbClr val="000000"/>
                  </a:solidFill>
                  <a:latin typeface="Montserrat Classic Bold"/>
                </a:rPr>
                <a:t>FAQ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88826"/>
              <a:ext cx="6223702" cy="248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FAQ </a:t>
              </a: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memuat pertanyaan mengenai segala hal yang berkaitan dengan kost, layanan KostHost, dll.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5984258" y="5132387"/>
            <a:ext cx="11304417" cy="22225"/>
          </a:xfrm>
          <a:prstGeom prst="rect">
            <a:avLst/>
          </a:prstGeom>
          <a:solidFill>
            <a:srgbClr val="000000">
              <a:alpha val="29804"/>
            </a:srgbClr>
          </a:solidFill>
        </p:spPr>
      </p:sp>
      <p:sp>
        <p:nvSpPr>
          <p:cNvPr name="AutoShape 17" id="17"/>
          <p:cNvSpPr/>
          <p:nvPr/>
        </p:nvSpPr>
        <p:spPr>
          <a:xfrm rot="0">
            <a:off x="11930070" y="1099937"/>
            <a:ext cx="47030" cy="8229600"/>
          </a:xfrm>
          <a:prstGeom prst="rect">
            <a:avLst/>
          </a:prstGeom>
          <a:solidFill>
            <a:srgbClr val="000000">
              <a:alpha val="29804"/>
            </a:srgbClr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474553" y="-14492"/>
            <a:ext cx="4987313" cy="1040291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5400000">
            <a:off x="11914516" y="4197318"/>
            <a:ext cx="8174059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60"/>
              </a:lnSpc>
            </a:pPr>
            <a:r>
              <a:rPr lang="en-US" sz="6000" spc="174">
                <a:solidFill>
                  <a:srgbClr val="4C7031"/>
                </a:solidFill>
                <a:latin typeface="Montserrat Classic Bold"/>
              </a:rPr>
              <a:t>FITUR KOSTHOST</a:t>
            </a:r>
          </a:p>
          <a:p>
            <a:pPr algn="r">
              <a:lnSpc>
                <a:spcPts val="7860"/>
              </a:lnSpc>
            </a:pPr>
            <a:r>
              <a:rPr lang="en-US" sz="1200" spc="34">
                <a:solidFill>
                  <a:srgbClr val="4C7031"/>
                </a:solidFill>
                <a:latin typeface="Arimo Bold"/>
              </a:rPr>
              <a:t>(PEMILIK kosT)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45597"/>
            <a:ext cx="4812664" cy="3772638"/>
            <a:chOff x="0" y="0"/>
            <a:chExt cx="6416886" cy="50301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6416886" cy="1519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 Bold"/>
                </a:rPr>
                <a:t>TAMBAH, EDIT, DAN HAPUS KOST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983"/>
              <a:ext cx="6416886" cy="312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Pemilik kost dapat menambah kost yang dimiliki, mengedit informasi kost, dan menghapus kost yang sedang disewakan.</a:t>
              </a:r>
              <a:r>
                <a:rPr lang="en-US" sz="1200" spc="12">
                  <a:solidFill>
                    <a:srgbClr val="000000"/>
                  </a:solidFill>
                  <a:latin typeface="Arimo"/>
                </a:rPr>
                <a:t> 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28700" y="5168700"/>
            <a:ext cx="11159530" cy="19050"/>
          </a:xfrm>
          <a:prstGeom prst="rect">
            <a:avLst/>
          </a:prstGeom>
          <a:solidFill>
            <a:srgbClr val="000000">
              <a:alpha val="29804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6608462" y="820803"/>
            <a:ext cx="9525" cy="8714845"/>
          </a:xfrm>
          <a:prstGeom prst="rect">
            <a:avLst/>
          </a:prstGeom>
          <a:solidFill>
            <a:srgbClr val="000000">
              <a:alpha val="29804"/>
            </a:srgbClr>
          </a:solidFill>
        </p:spPr>
      </p:sp>
      <p:grpSp>
        <p:nvGrpSpPr>
          <p:cNvPr name="Group 9" id="9"/>
          <p:cNvGrpSpPr/>
          <p:nvPr/>
        </p:nvGrpSpPr>
        <p:grpSpPr>
          <a:xfrm rot="0">
            <a:off x="7375566" y="1044375"/>
            <a:ext cx="4812664" cy="2703933"/>
            <a:chOff x="0" y="0"/>
            <a:chExt cx="6416886" cy="36052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41688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 Bold"/>
                </a:rPr>
                <a:t>PROFIL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16043"/>
              <a:ext cx="6416886" cy="248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Pemilik kost dapat melihat dan mengedit data diri seperti nama, tanggal lahir, dan nomor telepon.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436302"/>
            <a:ext cx="4812664" cy="4132683"/>
            <a:chOff x="0" y="0"/>
            <a:chExt cx="6416886" cy="551024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641688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 Bold"/>
                </a:rPr>
                <a:t>PENGAJUAN SEWA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16043"/>
              <a:ext cx="6416886" cy="439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Pemilik kost dapat mengetahui kost miliknya yang sudah diajukan sewa oleh pencari kost. Di dalamnya terdapat data diri pencari kost untuk komunikasi lebih lanjut.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75566" y="5469640"/>
            <a:ext cx="4812664" cy="2665833"/>
            <a:chOff x="0" y="0"/>
            <a:chExt cx="6416886" cy="355444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641688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 Bold"/>
                </a:rPr>
                <a:t>FAQ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16043"/>
              <a:ext cx="6416886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50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FAQ memuat pertanyaan mengenai segala hal yang berkaitan dengan kost, layanan KostHost, dll.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417403" y="0"/>
            <a:ext cx="4987313" cy="1040291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5400000">
            <a:off x="10666742" y="2503318"/>
            <a:ext cx="10555309" cy="295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60"/>
              </a:lnSpc>
            </a:pPr>
            <a:r>
              <a:rPr lang="en-US" sz="6000" spc="174">
                <a:solidFill>
                  <a:srgbClr val="4C7031"/>
                </a:solidFill>
                <a:latin typeface="Montserrat Classic Bold"/>
              </a:rPr>
              <a:t>KOST HOST</a:t>
            </a:r>
          </a:p>
          <a:p>
            <a:pPr algn="r">
              <a:lnSpc>
                <a:spcPts val="7860"/>
              </a:lnSpc>
            </a:pPr>
            <a:r>
              <a:rPr lang="en-US" sz="6000" spc="174">
                <a:solidFill>
                  <a:srgbClr val="4C7031"/>
                </a:solidFill>
                <a:latin typeface="Montserrat Classic Bold"/>
              </a:rPr>
              <a:t>DATABASE</a:t>
            </a:r>
          </a:p>
          <a:p>
            <a:pPr algn="r">
              <a:lnSpc>
                <a:spcPts val="786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846544"/>
            <a:ext cx="4812664" cy="3616428"/>
            <a:chOff x="0" y="0"/>
            <a:chExt cx="6416886" cy="482190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641688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329">
                  <a:solidFill>
                    <a:srgbClr val="000000"/>
                  </a:solidFill>
                  <a:latin typeface="Montserrat Classic Bold"/>
                </a:rPr>
                <a:t>AKUN PEMILIK KOST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62703"/>
              <a:ext cx="6416886" cy="375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IDPemilik</a:t>
              </a:r>
            </a:p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namaPemilik</a:t>
              </a:r>
            </a:p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tanggalLahir</a:t>
              </a:r>
            </a:p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email</a:t>
              </a:r>
            </a:p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password </a:t>
              </a:r>
            </a:p>
            <a:p>
              <a:pPr>
                <a:lnSpc>
                  <a:spcPts val="3750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telepon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75566" y="846544"/>
            <a:ext cx="5079364" cy="3563088"/>
            <a:chOff x="0" y="0"/>
            <a:chExt cx="6772486" cy="47507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677248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329">
                  <a:solidFill>
                    <a:srgbClr val="000000"/>
                  </a:solidFill>
                  <a:latin typeface="Montserrat Classic Bold"/>
                </a:rPr>
                <a:t>AKUN PENCARI KOST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62703"/>
              <a:ext cx="6772486" cy="3688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49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IDPencari</a:t>
              </a:r>
            </a:p>
            <a:p>
              <a:pPr algn="r"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namaPencari</a:t>
              </a:r>
            </a:p>
            <a:p>
              <a:pPr algn="r"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tanggalLahir</a:t>
              </a:r>
            </a:p>
            <a:p>
              <a:pPr algn="r"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telepon</a:t>
              </a:r>
            </a:p>
            <a:p>
              <a:pPr algn="r"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email</a:t>
              </a:r>
            </a:p>
            <a:p>
              <a:pPr algn="r">
                <a:lnSpc>
                  <a:spcPts val="3750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password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019194"/>
            <a:ext cx="4812664" cy="4201263"/>
            <a:chOff x="0" y="0"/>
            <a:chExt cx="6416886" cy="560168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641688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 Bold"/>
                </a:rPr>
                <a:t>PENGHUNI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25568"/>
              <a:ext cx="6416886" cy="4476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IDPenghuni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namaPenghuni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tanggalLahir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telepon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jenisKelamin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pekerjaan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NIK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status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IDPencari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331336" y="4176377"/>
            <a:ext cx="4812664" cy="2201013"/>
            <a:chOff x="0" y="0"/>
            <a:chExt cx="6416886" cy="293468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641688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363">
                  <a:solidFill>
                    <a:srgbClr val="000000"/>
                  </a:solidFill>
                  <a:latin typeface="Montserrat Classic Bold"/>
                </a:rPr>
                <a:t>PENYEWAAN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16043"/>
              <a:ext cx="6416886" cy="1818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500" spc="25">
                  <a:solidFill>
                    <a:srgbClr val="000000"/>
                  </a:solidFill>
                  <a:latin typeface="Montserrat Light"/>
                </a:rPr>
                <a:t>IDSewa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IDKost</a:t>
              </a:r>
            </a:p>
            <a:p>
              <a:pPr algn="ctr">
                <a:lnSpc>
                  <a:spcPts val="3750"/>
                </a:lnSpc>
              </a:pPr>
              <a:r>
                <a:rPr lang="en-US" sz="2499" spc="24">
                  <a:solidFill>
                    <a:srgbClr val="000000"/>
                  </a:solidFill>
                  <a:latin typeface="Montserrat Light"/>
                </a:rPr>
                <a:t>IDPenghuni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42266" y="5019194"/>
            <a:ext cx="4812664" cy="4537178"/>
            <a:chOff x="0" y="0"/>
            <a:chExt cx="6416886" cy="604957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41688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329">
                  <a:solidFill>
                    <a:srgbClr val="000000"/>
                  </a:solidFill>
                  <a:latin typeface="Montserrat Classic Bold"/>
                </a:rPr>
                <a:t>KOST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81753"/>
              <a:ext cx="6416886" cy="4967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99"/>
                </a:lnSpc>
              </a:pPr>
              <a:r>
                <a:rPr lang="en-US" sz="2000" spc="20">
                  <a:solidFill>
                    <a:srgbClr val="000000"/>
                  </a:solidFill>
                  <a:latin typeface="Montserrat Light"/>
                </a:rPr>
                <a:t>IDKost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namaKost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alamatKost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kotaKost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jenisKost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jumlahKamar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hargaKost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deskripsiFasilitas</a:t>
              </a:r>
            </a:p>
            <a:p>
              <a:pPr algn="r">
                <a:lnSpc>
                  <a:spcPts val="2999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fotoKost</a:t>
              </a:r>
            </a:p>
            <a:p>
              <a:pPr algn="r">
                <a:lnSpc>
                  <a:spcPts val="3000"/>
                </a:lnSpc>
              </a:pPr>
              <a:r>
                <a:rPr lang="en-US" sz="1999" spc="19">
                  <a:solidFill>
                    <a:srgbClr val="000000"/>
                  </a:solidFill>
                  <a:latin typeface="Montserrat Light"/>
                </a:rPr>
                <a:t>IDPemilik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59387"/>
            <a:ext cx="9350579" cy="10805773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178" r="2209" b="178"/>
          <a:stretch>
            <a:fillRect/>
          </a:stretch>
        </p:blipFill>
        <p:spPr>
          <a:xfrm flipH="false" flipV="false" rot="0">
            <a:off x="9144000" y="1968385"/>
            <a:ext cx="9144000" cy="586451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84964" y="1654045"/>
            <a:ext cx="5997023" cy="5893565"/>
            <a:chOff x="0" y="0"/>
            <a:chExt cx="7996031" cy="78580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7996031" cy="1018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12"/>
                </a:lnSpc>
              </a:pPr>
              <a:r>
                <a:rPr lang="en-US" sz="5010" spc="370">
                  <a:solidFill>
                    <a:srgbClr val="000000"/>
                  </a:solidFill>
                  <a:latin typeface="Montserrat Classic Bold"/>
                </a:rPr>
                <a:t>Relasi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99367"/>
              <a:ext cx="7996031" cy="6458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17"/>
                </a:lnSpc>
              </a:pPr>
              <a:r>
                <a:rPr lang="en-US" sz="3211" spc="32">
                  <a:solidFill>
                    <a:srgbClr val="000000"/>
                  </a:solidFill>
                  <a:latin typeface="Montserrat Light Bold"/>
                </a:rPr>
                <a:t>Relasi</a:t>
              </a:r>
              <a:r>
                <a:rPr lang="en-US" sz="3211" spc="32">
                  <a:solidFill>
                    <a:srgbClr val="000000"/>
                  </a:solidFill>
                  <a:latin typeface="Montserrat Light"/>
                </a:rPr>
                <a:t> p</a:t>
              </a:r>
              <a:r>
                <a:rPr lang="en-US" sz="1541" spc="15">
                  <a:solidFill>
                    <a:srgbClr val="000000"/>
                  </a:solidFill>
                  <a:latin typeface="Arimo"/>
                </a:rPr>
                <a:t>ada</a:t>
              </a:r>
              <a:r>
                <a:rPr lang="en-US" sz="1541" spc="15">
                  <a:solidFill>
                    <a:srgbClr val="000000"/>
                  </a:solidFill>
                  <a:latin typeface="Arimo Bold"/>
                </a:rPr>
                <a:t> Database Relasi tabel</a:t>
              </a:r>
              <a:r>
                <a:rPr lang="en-US" sz="1541" spc="15">
                  <a:solidFill>
                    <a:srgbClr val="000000"/>
                  </a:solidFill>
                  <a:latin typeface="Arimo"/>
                </a:rPr>
                <a:t> adalah hubungan sebuah</a:t>
              </a:r>
              <a:r>
                <a:rPr lang="en-US" sz="1541" spc="15">
                  <a:solidFill>
                    <a:srgbClr val="000000"/>
                  </a:solidFill>
                  <a:latin typeface="Arimo Bold"/>
                </a:rPr>
                <a:t> tabel</a:t>
              </a:r>
              <a:r>
                <a:rPr lang="en-US" sz="1541" spc="15">
                  <a:solidFill>
                    <a:srgbClr val="000000"/>
                  </a:solidFill>
                  <a:latin typeface="Arimo"/>
                </a:rPr>
                <a:t> dengan</a:t>
              </a:r>
              <a:r>
                <a:rPr lang="en-US" sz="1541" spc="15">
                  <a:solidFill>
                    <a:srgbClr val="000000"/>
                  </a:solidFill>
                  <a:latin typeface="Arimo Bold"/>
                </a:rPr>
                <a:t> tabel</a:t>
              </a:r>
              <a:r>
                <a:rPr lang="en-US" sz="1541" spc="15">
                  <a:solidFill>
                    <a:srgbClr val="000000"/>
                  </a:solidFill>
                  <a:latin typeface="Arimo"/>
                </a:rPr>
                <a:t> lainnya. Beberapa tabel memiliki data yang saling terhubung satu sama lain seperti kelima tabel di samping.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856580"/>
            <a:ext cx="353651" cy="35365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63812" y="5467820"/>
            <a:ext cx="3960376" cy="22277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7326" y="3116288"/>
            <a:ext cx="12193348" cy="235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4"/>
              </a:lnSpc>
            </a:pPr>
            <a:r>
              <a:rPr lang="en-US" sz="14400" spc="417">
                <a:solidFill>
                  <a:srgbClr val="4C7031"/>
                </a:solidFill>
                <a:latin typeface="Montserrat Classic Bold"/>
              </a:rPr>
              <a:t>LAYOUT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DAEfFWtYn7Y</dc:identifier>
  <dcterms:modified xsi:type="dcterms:W3CDTF">2011-08-01T06:04:30Z</dcterms:modified>
  <cp:revision>1</cp:revision>
  <dc:title>IS556-A-Kelompok3-KOSTHOST</dc:title>
</cp:coreProperties>
</file>